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330" r:id="rId4"/>
    <p:sldId id="257" r:id="rId5"/>
    <p:sldId id="345" r:id="rId6"/>
    <p:sldId id="258" r:id="rId7"/>
    <p:sldId id="260" r:id="rId8"/>
    <p:sldId id="261" r:id="rId9"/>
    <p:sldId id="318" r:id="rId10"/>
    <p:sldId id="263" r:id="rId11"/>
    <p:sldId id="264" r:id="rId12"/>
    <p:sldId id="267" r:id="rId13"/>
    <p:sldId id="324" r:id="rId14"/>
    <p:sldId id="268" r:id="rId15"/>
    <p:sldId id="271" r:id="rId16"/>
    <p:sldId id="270" r:id="rId17"/>
    <p:sldId id="322" r:id="rId18"/>
    <p:sldId id="273" r:id="rId19"/>
    <p:sldId id="328" r:id="rId20"/>
    <p:sldId id="332" r:id="rId21"/>
    <p:sldId id="335" r:id="rId22"/>
    <p:sldId id="336" r:id="rId23"/>
    <p:sldId id="343" r:id="rId24"/>
    <p:sldId id="276" r:id="rId25"/>
    <p:sldId id="334" r:id="rId26"/>
    <p:sldId id="340" r:id="rId27"/>
    <p:sldId id="342" r:id="rId28"/>
    <p:sldId id="341" r:id="rId29"/>
    <p:sldId id="294" r:id="rId30"/>
    <p:sldId id="329" r:id="rId31"/>
    <p:sldId id="327" r:id="rId32"/>
    <p:sldId id="283" r:id="rId33"/>
    <p:sldId id="289" r:id="rId34"/>
    <p:sldId id="306" r:id="rId35"/>
    <p:sldId id="304" r:id="rId36"/>
    <p:sldId id="337" r:id="rId37"/>
    <p:sldId id="30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0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90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4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6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SpmcqPZaw" TargetMode="External"/><Relationship Id="rId2" Type="http://schemas.openxmlformats.org/officeDocument/2006/relationships/hyperlink" Target="https://www.uitzendinggemist.net/aflevering/334569/Zapp_Echt_Gebeurd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335FcXpSXU" TargetMode="External"/><Relationship Id="rId2" Type="http://schemas.openxmlformats.org/officeDocument/2006/relationships/hyperlink" Target="https://www.schooltv.nl/video/top2000-in-de-klas-bronski-beat-smalltown-boy/#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l19lB_PY1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LfV-VleZx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wWoV7Ho9Vk" TargetMode="External"/><Relationship Id="rId2" Type="http://schemas.openxmlformats.org/officeDocument/2006/relationships/hyperlink" Target="https://youtu.be/U8mdrxJXHH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Diversiteit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1</a:t>
            </a:r>
          </a:p>
        </p:txBody>
      </p:sp>
    </p:spTree>
    <p:extLst>
      <p:ext uri="{BB962C8B-B14F-4D97-AF65-F5344CB8AC3E}">
        <p14:creationId xmlns:p14="http://schemas.microsoft.com/office/powerpoint/2010/main" val="286553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Opdracht: 	</a:t>
            </a:r>
            <a:r>
              <a:rPr lang="nl-NL" sz="1800"/>
              <a:t>Groepjes maken van 3 à 4 personen.</a:t>
            </a:r>
            <a:br>
              <a:rPr lang="nl-NL" sz="1800"/>
            </a:br>
            <a:r>
              <a:rPr lang="nl-NL" sz="1800"/>
              <a:t>			De diverse geloven worden verdeeld.</a:t>
            </a:r>
            <a:br>
              <a:rPr lang="nl-NL" sz="1800"/>
            </a:br>
            <a:endParaRPr lang="nl-NL" sz="18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Je onderzoekt een geloofsovertuiging. Maak een presentatie die je in les 4 gaat presenteren. Maak de presentatie aan de hand van een kalender, waarin de belangrijkste feesten van dat geloof te zien zijn en besproken worden. </a:t>
            </a:r>
          </a:p>
          <a:p>
            <a:r>
              <a:rPr lang="nl-NL" dirty="0"/>
              <a:t>Hoe houd je in je werk rekening met de gebruiken van dit geloof?</a:t>
            </a:r>
          </a:p>
          <a:p>
            <a:r>
              <a:rPr lang="nl-NL" dirty="0"/>
              <a:t>Hoe houd je rekening met de viering?</a:t>
            </a:r>
          </a:p>
          <a:p>
            <a:endParaRPr lang="nl-NL" dirty="0"/>
          </a:p>
          <a:p>
            <a:r>
              <a:rPr lang="nl-NL" b="1" dirty="0" smtClean="0"/>
              <a:t>Wat is het verschil tussen geloof en cultuur?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8496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suggesties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solidFill>
                  <a:srgbClr val="7030A0"/>
                </a:solidFill>
              </a:rPr>
              <a:t>Christendom</a:t>
            </a:r>
            <a:r>
              <a:rPr lang="nl-NL"/>
              <a:t>  				(bijbel – 1 God 3 personen)</a:t>
            </a:r>
          </a:p>
          <a:p>
            <a:r>
              <a:rPr lang="nl-NL">
                <a:solidFill>
                  <a:srgbClr val="7030A0"/>
                </a:solidFill>
              </a:rPr>
              <a:t>Islam</a:t>
            </a:r>
            <a:r>
              <a:rPr lang="nl-NL"/>
              <a:t> 	 				(Koran – </a:t>
            </a:r>
            <a:r>
              <a:rPr lang="nl-NL" err="1"/>
              <a:t>suikerfeest</a:t>
            </a:r>
            <a:r>
              <a:rPr lang="nl-NL"/>
              <a:t> – offerfeest)</a:t>
            </a:r>
          </a:p>
          <a:p>
            <a:r>
              <a:rPr lang="nl-NL">
                <a:solidFill>
                  <a:srgbClr val="7030A0"/>
                </a:solidFill>
              </a:rPr>
              <a:t>Boeddhisme</a:t>
            </a:r>
            <a:r>
              <a:rPr lang="nl-NL"/>
              <a:t>  				(levensbeschouwing – middenweg)</a:t>
            </a:r>
          </a:p>
          <a:p>
            <a:r>
              <a:rPr lang="nl-NL">
                <a:solidFill>
                  <a:srgbClr val="7030A0"/>
                </a:solidFill>
              </a:rPr>
              <a:t>Hindoeïsme</a:t>
            </a:r>
            <a:r>
              <a:rPr lang="nl-NL"/>
              <a:t> 				(god(</a:t>
            </a:r>
            <a:r>
              <a:rPr lang="nl-NL" err="1"/>
              <a:t>inn</a:t>
            </a:r>
            <a:r>
              <a:rPr lang="nl-NL"/>
              <a:t>)en – rechterhand)</a:t>
            </a:r>
          </a:p>
          <a:p>
            <a:r>
              <a:rPr lang="nl-NL">
                <a:solidFill>
                  <a:srgbClr val="7030A0"/>
                </a:solidFill>
              </a:rPr>
              <a:t>Jodendom</a:t>
            </a:r>
            <a:r>
              <a:rPr lang="nl-NL"/>
              <a:t> 				(Thora – synagoge – </a:t>
            </a:r>
            <a:r>
              <a:rPr lang="nl-NL" err="1"/>
              <a:t>kosjer</a:t>
            </a:r>
            <a:r>
              <a:rPr lang="nl-NL"/>
              <a:t>)</a:t>
            </a:r>
          </a:p>
          <a:p>
            <a:r>
              <a:rPr lang="nl-NL">
                <a:solidFill>
                  <a:srgbClr val="7030A0"/>
                </a:solidFill>
              </a:rPr>
              <a:t>Jehova’s Getuigen </a:t>
            </a:r>
            <a:r>
              <a:rPr lang="nl-NL"/>
              <a:t>			(verjaardagen)</a:t>
            </a:r>
            <a:endParaRPr lang="nl-NL">
              <a:solidFill>
                <a:srgbClr val="FFFF00"/>
              </a:solidFill>
            </a:endParaRPr>
          </a:p>
          <a:p>
            <a:r>
              <a:rPr lang="nl-NL">
                <a:solidFill>
                  <a:srgbClr val="7030A0"/>
                </a:solidFill>
              </a:rPr>
              <a:t>Spiritualiteit</a:t>
            </a:r>
            <a:r>
              <a:rPr lang="nl-NL"/>
              <a:t> 				(new-</a:t>
            </a:r>
            <a:r>
              <a:rPr lang="nl-NL" err="1"/>
              <a:t>age</a:t>
            </a:r>
            <a:r>
              <a:rPr lang="nl-NL"/>
              <a:t>-beweging)</a:t>
            </a:r>
          </a:p>
        </p:txBody>
      </p:sp>
    </p:spTree>
    <p:extLst>
      <p:ext uri="{BB962C8B-B14F-4D97-AF65-F5344CB8AC3E}">
        <p14:creationId xmlns:p14="http://schemas.microsoft.com/office/powerpoint/2010/main" val="101211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Diversiteit 2</a:t>
            </a:r>
            <a:r>
              <a:rPr lang="nl-NL" dirty="0"/>
              <a:t/>
            </a:r>
            <a:br>
              <a:rPr lang="nl-NL" dirty="0"/>
            </a:br>
            <a:r>
              <a:rPr lang="nl-NL" sz="4400" dirty="0"/>
              <a:t>religie (2)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339381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kent de verschillen van de geloofsovertuigingen.</a:t>
            </a:r>
          </a:p>
          <a:p>
            <a:r>
              <a:rPr lang="nl-NL"/>
              <a:t>Je herkent de kenmerken van verschillende culturen.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26" y="2084832"/>
            <a:ext cx="32067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Presentaties van de verschillende geloofsovertuigingen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  <a:p>
            <a:r>
              <a:rPr lang="nl-NL" dirty="0"/>
              <a:t>Maak aantekeningen van 5 opvallende verschillen.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09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Diversiteit 2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jongen of meisje?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275253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hebt kennis van verschillen tussen jongens en meisjes.</a:t>
            </a:r>
          </a:p>
          <a:p>
            <a:r>
              <a:rPr lang="nl-NL"/>
              <a:t>Je (her)kent je eigen manier van benadering in sekse.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226" y="3096490"/>
            <a:ext cx="32067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Verschillen tussen jongens en meisjes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filmpjes over het verschil tussen jongens</a:t>
            </a:r>
          </a:p>
          <a:p>
            <a:r>
              <a:rPr lang="nl-NL" dirty="0"/>
              <a:t>e</a:t>
            </a:r>
            <a:r>
              <a:rPr lang="nl-NL" dirty="0" smtClean="0"/>
              <a:t>n meisjes ( mannen en vrouwen).</a:t>
            </a:r>
          </a:p>
          <a:p>
            <a:r>
              <a:rPr lang="nl-NL" dirty="0" smtClean="0"/>
              <a:t>Zijn de verschillen een voordeel of nadeel?</a:t>
            </a:r>
          </a:p>
          <a:p>
            <a:r>
              <a:rPr lang="nl-NL" dirty="0" smtClean="0"/>
              <a:t>Denk aan verschillende culturen! Maak gebruik van </a:t>
            </a:r>
          </a:p>
          <a:p>
            <a:r>
              <a:rPr lang="nl-NL" dirty="0" smtClean="0"/>
              <a:t>De vragen van de volgende dia</a:t>
            </a:r>
          </a:p>
          <a:p>
            <a:endParaRPr lang="nl-NL" dirty="0"/>
          </a:p>
          <a:p>
            <a:r>
              <a:rPr lang="nl-NL" dirty="0"/>
              <a:t>https://www.youtube.com/watch?v=XMMXHHCZrgA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98" y="2456528"/>
            <a:ext cx="4163929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7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Ga in groepjes van 4 bespreken wat de verschillen zijn tussen jongens en </a:t>
            </a:r>
            <a:r>
              <a:rPr lang="nl-NL" dirty="0" smtClean="0"/>
              <a:t>meisjes (Mannen en vrouwen). </a:t>
            </a:r>
            <a:r>
              <a:rPr lang="nl-NL" dirty="0"/>
              <a:t>Maak gebruik van de volgende vragen:</a:t>
            </a:r>
          </a:p>
          <a:p>
            <a:r>
              <a:rPr lang="nl-NL" dirty="0"/>
              <a:t>- Zijn de verschillen tussen jongens en meisjes aangeleerd of aangeboren?</a:t>
            </a:r>
          </a:p>
          <a:p>
            <a:r>
              <a:rPr lang="nl-NL" dirty="0"/>
              <a:t>- Worden jongens anders behandeld dan meisjes?</a:t>
            </a:r>
          </a:p>
          <a:p>
            <a:r>
              <a:rPr lang="nl-NL" dirty="0"/>
              <a:t>- Hoe moet je de begeleiding afstemmen op de verschillen?</a:t>
            </a:r>
          </a:p>
          <a:p>
            <a:r>
              <a:rPr lang="nl-NL" dirty="0"/>
              <a:t>- Wat is de visie van je stageplek op omgaan met jongens en </a:t>
            </a:r>
            <a:r>
              <a:rPr lang="nl-NL" dirty="0" smtClean="0"/>
              <a:t>meisjes/mannen en vrouwen?</a:t>
            </a:r>
            <a:endParaRPr lang="nl-NL" dirty="0"/>
          </a:p>
          <a:p>
            <a:r>
              <a:rPr lang="nl-NL" dirty="0"/>
              <a:t>- Hoe ben je zelf opgevoed hierin? Welke rol speelt dit?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63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2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010653"/>
          </a:xfrm>
        </p:spPr>
        <p:txBody>
          <a:bodyPr>
            <a:normAutofit/>
          </a:bodyPr>
          <a:lstStyle/>
          <a:p>
            <a:r>
              <a:rPr lang="nl-NL" dirty="0" smtClean="0"/>
              <a:t>Bekijk de documentaire van Jessica </a:t>
            </a:r>
            <a:r>
              <a:rPr lang="nl-NL" dirty="0" err="1" smtClean="0"/>
              <a:t>Valerius</a:t>
            </a:r>
            <a:r>
              <a:rPr lang="nl-NL" dirty="0" smtClean="0"/>
              <a:t> over eerwraak, nabespreken in de klas.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2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is dit vak belangrijk?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Binnen een groep heeft elk persoon een eigen verhaal en een eigen achtergrond.</a:t>
            </a:r>
          </a:p>
          <a:p>
            <a:r>
              <a:rPr lang="nl-NL"/>
              <a:t>Iedereen is welkom en verdient respect.</a:t>
            </a:r>
          </a:p>
          <a:p>
            <a:r>
              <a:rPr lang="nl-NL"/>
              <a:t>Als professional weet je veel over diversiteit en interculturele communicatie. </a:t>
            </a:r>
          </a:p>
          <a:p>
            <a:r>
              <a:rPr lang="nl-NL"/>
              <a:t>Binnen het team is er aandacht voor, zodat de doelgroep, de medewerkers en andere betrokkenen zich welkom voelen.</a:t>
            </a:r>
          </a:p>
          <a:p>
            <a:r>
              <a:rPr lang="nl-NL"/>
              <a:t>Jij bent in staat om hier professioneel mee om te gaan en als dat nodig is ook hierin te sturen.</a:t>
            </a:r>
          </a:p>
        </p:txBody>
      </p:sp>
    </p:spTree>
    <p:extLst>
      <p:ext uri="{BB962C8B-B14F-4D97-AF65-F5344CB8AC3E}">
        <p14:creationId xmlns:p14="http://schemas.microsoft.com/office/powerpoint/2010/main" val="88145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Diversiteit 2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begaafd of niet?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5</a:t>
            </a:r>
          </a:p>
        </p:txBody>
      </p:sp>
    </p:spTree>
    <p:extLst>
      <p:ext uri="{BB962C8B-B14F-4D97-AF65-F5344CB8AC3E}">
        <p14:creationId xmlns:p14="http://schemas.microsoft.com/office/powerpoint/2010/main" val="1927771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hebt kennis van een specifieke doelgroep binnen je werkveld.</a:t>
            </a:r>
          </a:p>
          <a:p>
            <a:r>
              <a:rPr lang="nl-NL"/>
              <a:t>Je hebt kennis opgedaan van klasgenoten over andere doelgroepen.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764" y="3297658"/>
            <a:ext cx="32067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Begaafd of juist niet?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Filmpje </a:t>
            </a:r>
            <a:r>
              <a:rPr lang="nl-NL" dirty="0">
                <a:hlinkClick r:id="rId2"/>
              </a:rPr>
              <a:t>moeder met beperking - 9 min</a:t>
            </a:r>
            <a:endParaRPr lang="nl-NL" dirty="0"/>
          </a:p>
          <a:p>
            <a:r>
              <a:rPr lang="nl-NL" dirty="0"/>
              <a:t>Filmpje </a:t>
            </a:r>
            <a:r>
              <a:rPr lang="nl-NL" dirty="0">
                <a:hlinkClick r:id="rId3"/>
              </a:rPr>
              <a:t>hoogbegaafd (2 min)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  <a:p>
            <a:r>
              <a:rPr lang="nl-NL"/>
              <a:t>Kies een doelgroep die afwijkt van de ‘gestandaardiseerde norm’ (denk vooral buiten de kaders, je mag erg breed denken).</a:t>
            </a:r>
          </a:p>
          <a:p>
            <a:r>
              <a:rPr lang="nl-NL"/>
              <a:t>Maak daarover een informatiefolder waarin de volgende punten behandeld worden:</a:t>
            </a:r>
          </a:p>
          <a:p>
            <a:r>
              <a:rPr lang="nl-NL"/>
              <a:t>- wat is het? Omschrijving, betekenis, kenmerken.</a:t>
            </a:r>
          </a:p>
          <a:p>
            <a:r>
              <a:rPr lang="nl-NL"/>
              <a:t>- wat zijn de nadelen en wat zijn de voordelen?</a:t>
            </a:r>
          </a:p>
          <a:p>
            <a:r>
              <a:rPr lang="nl-NL"/>
              <a:t>- wat kun je er zelf aan doen?</a:t>
            </a:r>
          </a:p>
          <a:p>
            <a:r>
              <a:rPr lang="nl-NL"/>
              <a:t>- hoe kan de omgeving je helpen?</a:t>
            </a:r>
          </a:p>
          <a:p>
            <a:r>
              <a:rPr lang="nl-NL"/>
              <a:t>- welke instanties kunnen extra ondersteunen?</a:t>
            </a:r>
          </a:p>
        </p:txBody>
      </p:sp>
    </p:spTree>
    <p:extLst>
      <p:ext uri="{BB962C8B-B14F-4D97-AF65-F5344CB8AC3E}">
        <p14:creationId xmlns:p14="http://schemas.microsoft.com/office/powerpoint/2010/main" val="188899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Diversiteit 2</a:t>
            </a:r>
            <a:r>
              <a:rPr lang="nl-NL" dirty="0"/>
              <a:t/>
            </a:r>
            <a:br>
              <a:rPr lang="nl-NL" dirty="0"/>
            </a:br>
            <a:r>
              <a:rPr lang="nl-NL" sz="4400" dirty="0"/>
              <a:t>seksuele geaardheid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6</a:t>
            </a:r>
          </a:p>
        </p:txBody>
      </p:sp>
    </p:spTree>
    <p:extLst>
      <p:ext uri="{BB962C8B-B14F-4D97-AF65-F5344CB8AC3E}">
        <p14:creationId xmlns:p14="http://schemas.microsoft.com/office/powerpoint/2010/main" val="135529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hebt kennis over verschillende vormen van seksuele geaardheid.</a:t>
            </a:r>
          </a:p>
          <a:p>
            <a:r>
              <a:rPr lang="nl-NL"/>
              <a:t>Je bent je bewust van je eigen standpunt.</a:t>
            </a:r>
          </a:p>
          <a:p>
            <a:r>
              <a:rPr lang="nl-NL"/>
              <a:t>Je kan hier als professional mee omgaan.</a:t>
            </a:r>
          </a:p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13" y="3096490"/>
            <a:ext cx="32067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Verschillen in geaardheid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Filmpje   </a:t>
            </a:r>
            <a:r>
              <a:rPr lang="nl-NL" err="1">
                <a:hlinkClick r:id="rId2"/>
              </a:rPr>
              <a:t>bronski</a:t>
            </a:r>
            <a:r>
              <a:rPr lang="nl-NL">
                <a:hlinkClick r:id="rId2"/>
              </a:rPr>
              <a:t> beat (6 min)</a:t>
            </a:r>
            <a:endParaRPr lang="nl-NL"/>
          </a:p>
          <a:p>
            <a:endParaRPr lang="nl-NL"/>
          </a:p>
          <a:p>
            <a:r>
              <a:rPr lang="nl-NL"/>
              <a:t>Filmpje </a:t>
            </a:r>
            <a:r>
              <a:rPr lang="nl-NL">
                <a:hlinkClick r:id="rId3"/>
              </a:rPr>
              <a:t>wat zijn de verschillen? (2 min)</a:t>
            </a:r>
            <a:endParaRPr lang="nl-NL"/>
          </a:p>
          <a:p>
            <a:endParaRPr lang="nl-NL"/>
          </a:p>
          <a:p>
            <a:r>
              <a:rPr lang="nl-NL"/>
              <a:t>Filmpje  </a:t>
            </a:r>
            <a:r>
              <a:rPr lang="nl-NL">
                <a:hlinkClick r:id="rId4"/>
              </a:rPr>
              <a:t>genderdysforie - 7 minuten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51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7003" y="1943100"/>
            <a:ext cx="9720073" cy="4414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/>
          </a:p>
          <a:p>
            <a:r>
              <a:rPr lang="nl-NL"/>
              <a:t>Ga in groepjes van 4 het volgende bespreken:</a:t>
            </a:r>
          </a:p>
          <a:p>
            <a:r>
              <a:rPr lang="nl-NL"/>
              <a:t>Hoe kijk jij persoonlijk aan tegen transgenders / homoseksualiteit / travestie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Hoe ga je als hulpverlener om met:</a:t>
            </a:r>
          </a:p>
          <a:p>
            <a:r>
              <a:rPr lang="nl-NL"/>
              <a:t>- verschillen tussen jongens en meisjes</a:t>
            </a:r>
          </a:p>
          <a:p>
            <a:r>
              <a:rPr lang="nl-NL"/>
              <a:t>- geaardheden / voorkeuren</a:t>
            </a:r>
          </a:p>
          <a:p>
            <a:endParaRPr lang="nl-NL"/>
          </a:p>
          <a:p>
            <a:r>
              <a:rPr lang="nl-NL"/>
              <a:t>Zit hierin verschil? Heeft je eigen achtergrond (geloof, opvoeding) te maken met het vormen van jouw mening? </a:t>
            </a:r>
          </a:p>
          <a:p>
            <a:r>
              <a:rPr lang="nl-NL"/>
              <a:t>Zou je je eigen mening los kunnen laten als professional?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70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697832"/>
          </a:xfrm>
        </p:spPr>
        <p:txBody>
          <a:bodyPr/>
          <a:lstStyle/>
          <a:p>
            <a:r>
              <a:rPr lang="nl-NL" dirty="0" smtClean="0"/>
              <a:t>Regel met de klas een gastspreken voor volgende week.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55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/>
              <a:t>Diversiteit</a:t>
            </a:r>
            <a:br>
              <a:rPr lang="nl-NL"/>
            </a:br>
            <a:r>
              <a:rPr lang="nl-NL" sz="4400"/>
              <a:t>debat of gastspreker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7</a:t>
            </a:r>
          </a:p>
        </p:txBody>
      </p:sp>
    </p:spTree>
    <p:extLst>
      <p:ext uri="{BB962C8B-B14F-4D97-AF65-F5344CB8AC3E}">
        <p14:creationId xmlns:p14="http://schemas.microsoft.com/office/powerpoint/2010/main" val="279161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 van het blok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800224"/>
            <a:ext cx="9720073" cy="4829175"/>
          </a:xfrm>
        </p:spPr>
        <p:txBody>
          <a:bodyPr>
            <a:normAutofit/>
          </a:bodyPr>
          <a:lstStyle/>
          <a:p>
            <a:r>
              <a:rPr lang="nl-NL"/>
              <a:t>Les 1: introductie in het onderwerp</a:t>
            </a:r>
          </a:p>
          <a:p>
            <a:r>
              <a:rPr lang="nl-NL"/>
              <a:t>Les 2: diversiteit in religies</a:t>
            </a:r>
          </a:p>
          <a:p>
            <a:r>
              <a:rPr lang="nl-NL"/>
              <a:t>Les 3: diversiteit in religies - presentaties</a:t>
            </a:r>
          </a:p>
          <a:p>
            <a:r>
              <a:rPr lang="nl-NL"/>
              <a:t>Les 4: verschillen tussen jongens en meisjes</a:t>
            </a:r>
          </a:p>
          <a:p>
            <a:r>
              <a:rPr lang="nl-NL"/>
              <a:t>Les 5: hoogbegaafd, zwakbegaafd, beperkt, overmatig </a:t>
            </a:r>
          </a:p>
          <a:p>
            <a:r>
              <a:rPr lang="nl-NL"/>
              <a:t>Les 6: anders geaard</a:t>
            </a:r>
          </a:p>
          <a:p>
            <a:r>
              <a:rPr lang="nl-NL"/>
              <a:t>Les 7: debat of gastspreker</a:t>
            </a:r>
          </a:p>
          <a:p>
            <a:r>
              <a:rPr lang="nl-NL"/>
              <a:t>Les 8: quiz maken</a:t>
            </a:r>
          </a:p>
          <a:p>
            <a:r>
              <a:rPr lang="nl-NL"/>
              <a:t>Les 9: quiz (MET PRIJS!) en afsluiting</a:t>
            </a:r>
          </a:p>
          <a:p>
            <a:r>
              <a:rPr lang="nl-NL" b="1"/>
              <a:t>Beoordeling op aanwezigheid / inzet / leveren van bijdrage aan opdrachten</a:t>
            </a:r>
          </a:p>
        </p:txBody>
      </p:sp>
    </p:spTree>
    <p:extLst>
      <p:ext uri="{BB962C8B-B14F-4D97-AF65-F5344CB8AC3E}">
        <p14:creationId xmlns:p14="http://schemas.microsoft.com/office/powerpoint/2010/main" val="2813447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kunt je eigen mening respectvol verwoorden.</a:t>
            </a:r>
          </a:p>
          <a:p>
            <a:r>
              <a:rPr lang="nl-NL"/>
              <a:t>Je staat open voor de mening van een ander en toont hierin respect.</a:t>
            </a:r>
          </a:p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13" y="3297658"/>
            <a:ext cx="32067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38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debat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Vorm een tweetal.</a:t>
            </a:r>
          </a:p>
          <a:p>
            <a:r>
              <a:rPr lang="nl-NL" dirty="0"/>
              <a:t>Maak stellingen over dit onderwerp waarvan je weet/kunt bedenken dat hier verschillende meningen over zijn. Je krijgt hiervoor </a:t>
            </a:r>
            <a:r>
              <a:rPr lang="nl-NL" dirty="0" smtClean="0"/>
              <a:t>15 </a:t>
            </a:r>
            <a:r>
              <a:rPr lang="nl-NL" dirty="0"/>
              <a:t>minuten de tijd.</a:t>
            </a:r>
          </a:p>
          <a:p>
            <a:endParaRPr lang="nl-NL" dirty="0"/>
          </a:p>
          <a:p>
            <a:r>
              <a:rPr lang="nl-NL" dirty="0"/>
              <a:t>Voeren van een debat:</a:t>
            </a:r>
          </a:p>
          <a:p>
            <a:r>
              <a:rPr lang="nl-NL" dirty="0"/>
              <a:t>Stoelen in een kring. </a:t>
            </a:r>
            <a:r>
              <a:rPr lang="nl-NL" dirty="0" smtClean="0"/>
              <a:t>Debatleider </a:t>
            </a:r>
            <a:r>
              <a:rPr lang="nl-NL" dirty="0"/>
              <a:t>leest een stelling voor en schrijft die op het bord. Hierover wordt gedebatteerd.</a:t>
            </a:r>
          </a:p>
          <a:p>
            <a:r>
              <a:rPr lang="nl-NL" dirty="0"/>
              <a:t>Spelregel:</a:t>
            </a:r>
          </a:p>
          <a:p>
            <a:r>
              <a:rPr lang="nl-NL" dirty="0"/>
              <a:t>WEES EN BLIJF RESPECTVOL. </a:t>
            </a:r>
          </a:p>
          <a:p>
            <a:r>
              <a:rPr lang="nl-NL" dirty="0"/>
              <a:t>BEHANDEL EEN ANDER ZOALS JE ZELF BEHANDELD WILT WORDEN!</a:t>
            </a:r>
          </a:p>
        </p:txBody>
      </p:sp>
    </p:spTree>
    <p:extLst>
      <p:ext uri="{BB962C8B-B14F-4D97-AF65-F5344CB8AC3E}">
        <p14:creationId xmlns:p14="http://schemas.microsoft.com/office/powerpoint/2010/main" val="3025081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Nabespreken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liggen sommige onderwerpen zo gevoelig, of juist niet?</a:t>
            </a:r>
          </a:p>
          <a:p>
            <a:r>
              <a:rPr lang="nl-NL" dirty="0" smtClean="0"/>
              <a:t>Hoe is het om een groep te leiden?</a:t>
            </a:r>
          </a:p>
          <a:p>
            <a:r>
              <a:rPr lang="nl-NL" dirty="0" smtClean="0"/>
              <a:t>Waar moet je op letten?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845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Diversiteit 2</a:t>
            </a:r>
            <a:br>
              <a:rPr lang="nl-NL" dirty="0" smtClean="0"/>
            </a:br>
            <a:r>
              <a:rPr lang="nl-NL" sz="4400" dirty="0" smtClean="0"/>
              <a:t>quiz </a:t>
            </a:r>
            <a:r>
              <a:rPr lang="nl-NL" sz="4400" dirty="0"/>
              <a:t>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8</a:t>
            </a:r>
          </a:p>
        </p:txBody>
      </p:sp>
    </p:spTree>
    <p:extLst>
      <p:ext uri="{BB962C8B-B14F-4D97-AF65-F5344CB8AC3E}">
        <p14:creationId xmlns:p14="http://schemas.microsoft.com/office/powerpoint/2010/main" val="1311938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352693"/>
          </a:xfrm>
        </p:spPr>
        <p:txBody>
          <a:bodyPr/>
          <a:lstStyle/>
          <a:p>
            <a:r>
              <a:rPr lang="nl-NL" dirty="0" smtClean="0"/>
              <a:t>Je </a:t>
            </a:r>
            <a:r>
              <a:rPr lang="nl-NL" dirty="0"/>
              <a:t>kunt de kennis verwoorden van wat je hebt geleerd in het </a:t>
            </a:r>
            <a:r>
              <a:rPr lang="nl-NL" dirty="0" err="1"/>
              <a:t>lesblok</a:t>
            </a:r>
            <a:r>
              <a:rPr lang="nl-NL" dirty="0"/>
              <a:t> diversiteit</a:t>
            </a:r>
            <a:r>
              <a:rPr lang="nl-NL" dirty="0" smtClean="0"/>
              <a:t>.</a:t>
            </a:r>
          </a:p>
          <a:p>
            <a:r>
              <a:rPr lang="nl-NL" dirty="0" smtClean="0"/>
              <a:t>Maak gebruik van de theorie uit je boek. Zorg dat je die kent of </a:t>
            </a:r>
            <a:r>
              <a:rPr lang="nl-NL" dirty="0" err="1" smtClean="0"/>
              <a:t>iig</a:t>
            </a:r>
            <a:r>
              <a:rPr lang="nl-NL" dirty="0" smtClean="0"/>
              <a:t> bij je hebt voor de volgende opdracht ( theorie wordt getoetst in de periodetoets.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26" y="3645130"/>
            <a:ext cx="32067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58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Opdracht: maak een quiz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3"/>
            <a:ext cx="9952845" cy="3599316"/>
          </a:xfrm>
        </p:spPr>
        <p:txBody>
          <a:bodyPr/>
          <a:lstStyle/>
          <a:p>
            <a:r>
              <a:rPr lang="nl-NL" dirty="0"/>
              <a:t>Maak groepen van 4 personen</a:t>
            </a:r>
          </a:p>
          <a:p>
            <a:r>
              <a:rPr lang="nl-NL" dirty="0"/>
              <a:t>Maak minstens 4 vragen met meerkeuze antwoorden die gaan over de inhoud van de lessen diversiteit. Geef ook het goede antwoord aan. </a:t>
            </a:r>
          </a:p>
          <a:p>
            <a:r>
              <a:rPr lang="nl-NL" dirty="0"/>
              <a:t>Maak het realistisch en zeker niet te makkelijk! </a:t>
            </a:r>
          </a:p>
          <a:p>
            <a:r>
              <a:rPr lang="nl-NL" dirty="0" smtClean="0"/>
              <a:t>2 studenten maken hier een Quiz van (vorm mag je zelf bedenken)</a:t>
            </a:r>
            <a:endParaRPr lang="nl-NL" dirty="0"/>
          </a:p>
          <a:p>
            <a:r>
              <a:rPr lang="nl-NL" dirty="0"/>
              <a:t>Volgende week </a:t>
            </a:r>
            <a:r>
              <a:rPr lang="nl-NL" dirty="0" smtClean="0"/>
              <a:t>QUIZ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668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Diversiteit 2</a:t>
            </a:r>
            <a:r>
              <a:rPr lang="nl-NL" dirty="0"/>
              <a:t/>
            </a:r>
            <a:br>
              <a:rPr lang="nl-NL" dirty="0"/>
            </a:br>
            <a:r>
              <a:rPr lang="nl-NL" sz="4400" dirty="0"/>
              <a:t>quiz en 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9</a:t>
            </a:r>
          </a:p>
        </p:txBody>
      </p:sp>
    </p:spTree>
    <p:extLst>
      <p:ext uri="{BB962C8B-B14F-4D97-AF65-F5344CB8AC3E}">
        <p14:creationId xmlns:p14="http://schemas.microsoft.com/office/powerpoint/2010/main" val="542273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heb je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2" y="2055141"/>
            <a:ext cx="5211028" cy="3881048"/>
          </a:xfrm>
        </p:spPr>
        <p:txBody>
          <a:bodyPr/>
          <a:lstStyle/>
          <a:p>
            <a:r>
              <a:rPr lang="nl-NL" dirty="0"/>
              <a:t>QUIZ door jullie zelf </a:t>
            </a:r>
            <a:r>
              <a:rPr lang="nl-NL" dirty="0" smtClean="0"/>
              <a:t>gemaakt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AND THE WINNER IS……..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58" y="610631"/>
            <a:ext cx="4381500" cy="57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Diversiteit – Wat is dat?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Introductie-opdracht ‘Op wie lijk ik het meest?’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Beoordelingslijst bespreken</a:t>
            </a:r>
          </a:p>
          <a:p>
            <a:endParaRPr lang="nl-NL" dirty="0"/>
          </a:p>
          <a:p>
            <a:r>
              <a:rPr lang="nl-NL" dirty="0"/>
              <a:t>Beginnen bij de basis: wat zijn de rechten van de mens / van het kind?</a:t>
            </a:r>
          </a:p>
          <a:p>
            <a:r>
              <a:rPr lang="nl-NL" dirty="0"/>
              <a:t>Introductiefilmpje </a:t>
            </a:r>
            <a:r>
              <a:rPr lang="nl-NL" dirty="0">
                <a:hlinkClick r:id="rId3"/>
              </a:rPr>
              <a:t>Wat zijn kinderrechten? 2 min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87570"/>
              </p:ext>
            </p:extLst>
          </p:nvPr>
        </p:nvGraphicFramePr>
        <p:xfrm>
          <a:off x="6853237" y="1928813"/>
          <a:ext cx="1576387" cy="136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" showAsIcon="1" r:id="rId4" imgW="914400" imgH="792360" progId="Word.Document.12">
                  <p:embed/>
                </p:oleObj>
              </mc:Choice>
              <mc:Fallback>
                <p:oleObj name="Document" showAsIcon="1" r:id="rId4" imgW="914400" imgH="79236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3237" y="1928813"/>
                        <a:ext cx="1576387" cy="1365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04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Eens of Oneens?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b="14086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Bespreek in je groepje wat jullie als regering zouden besluiten.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547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5201"/>
            <a:ext cx="10241280" cy="65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2350" y="4848259"/>
            <a:ext cx="6486205" cy="1373070"/>
          </a:xfrm>
        </p:spPr>
        <p:txBody>
          <a:bodyPr/>
          <a:lstStyle/>
          <a:p>
            <a:pPr algn="l"/>
            <a:r>
              <a:rPr lang="nl-NL" dirty="0" smtClean="0"/>
              <a:t>Diversiteit 2</a:t>
            </a:r>
            <a:r>
              <a:rPr lang="nl-NL" dirty="0"/>
              <a:t/>
            </a:r>
            <a:br>
              <a:rPr lang="nl-NL" dirty="0"/>
            </a:br>
            <a:r>
              <a:rPr lang="nl-NL" sz="4400" dirty="0"/>
              <a:t>Religie (1)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83696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weet de kenmerken van geloofsovertuigingen.</a:t>
            </a:r>
          </a:p>
          <a:p>
            <a:r>
              <a:rPr lang="nl-NL"/>
              <a:t>Je kunt je eigen mening vormen en/of bijstellen.</a:t>
            </a:r>
          </a:p>
          <a:p>
            <a:r>
              <a:rPr lang="nl-NL"/>
              <a:t>Je toont respect voor andersdenkenden. 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62" y="1843087"/>
            <a:ext cx="3209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geloof jij in?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928" y="2300288"/>
            <a:ext cx="9720073" cy="4023360"/>
          </a:xfrm>
        </p:spPr>
        <p:txBody>
          <a:bodyPr/>
          <a:lstStyle/>
          <a:p>
            <a:r>
              <a:rPr lang="nl-NL">
                <a:hlinkClick r:id="rId2"/>
              </a:rPr>
              <a:t>waar geloof jij in? (6 min)</a:t>
            </a:r>
            <a:endParaRPr lang="nl-NL"/>
          </a:p>
          <a:p>
            <a:r>
              <a:rPr lang="nl-NL">
                <a:hlinkClick r:id="rId3"/>
              </a:rPr>
              <a:t>geloof jij? (2 min)</a:t>
            </a:r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Nabespreking</a:t>
            </a:r>
          </a:p>
        </p:txBody>
      </p:sp>
    </p:spTree>
    <p:extLst>
      <p:ext uri="{BB962C8B-B14F-4D97-AF65-F5344CB8AC3E}">
        <p14:creationId xmlns:p14="http://schemas.microsoft.com/office/powerpoint/2010/main" val="1137809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1079</Words>
  <Application>Microsoft Office PowerPoint</Application>
  <PresentationFormat>Breedbeeld</PresentationFormat>
  <Paragraphs>172</Paragraphs>
  <Slides>37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2" baseType="lpstr">
      <vt:lpstr>Tw Cen MT</vt:lpstr>
      <vt:lpstr>Tw Cen MT Condensed</vt:lpstr>
      <vt:lpstr>Wingdings 3</vt:lpstr>
      <vt:lpstr>Integraal</vt:lpstr>
      <vt:lpstr>Microsoft Word-document</vt:lpstr>
      <vt:lpstr>Diversiteit 2</vt:lpstr>
      <vt:lpstr>Waarom is dit vak belangrijk?</vt:lpstr>
      <vt:lpstr>Planning van het blok</vt:lpstr>
      <vt:lpstr>Diversiteit – Wat is dat? </vt:lpstr>
      <vt:lpstr>Eens of Oneens?</vt:lpstr>
      <vt:lpstr>PowerPoint-presentatie</vt:lpstr>
      <vt:lpstr>Diversiteit 2 Religie (1)</vt:lpstr>
      <vt:lpstr>Lesdoelen</vt:lpstr>
      <vt:lpstr>Waar geloof jij in?</vt:lpstr>
      <vt:lpstr>Opdracht:  Groepjes maken van 3 à 4 personen.    De diverse geloven worden verdeeld. </vt:lpstr>
      <vt:lpstr>suggesties</vt:lpstr>
      <vt:lpstr>Diversiteit 2 religie (2)</vt:lpstr>
      <vt:lpstr>Lesdoelen </vt:lpstr>
      <vt:lpstr>Presentaties van de verschillende geloofsovertuigingen</vt:lpstr>
      <vt:lpstr>Diversiteit 2 jongen of meisje?</vt:lpstr>
      <vt:lpstr>Lesdoelen</vt:lpstr>
      <vt:lpstr>Verschillen tussen jongens en meisjes</vt:lpstr>
      <vt:lpstr>Opdracht 1</vt:lpstr>
      <vt:lpstr>Opdracht 2 </vt:lpstr>
      <vt:lpstr>Diversiteit 2 begaafd of niet?</vt:lpstr>
      <vt:lpstr>lesdoelen</vt:lpstr>
      <vt:lpstr>Begaafd of juist niet?</vt:lpstr>
      <vt:lpstr>opdracht</vt:lpstr>
      <vt:lpstr>Diversiteit 2 seksuele geaardheid</vt:lpstr>
      <vt:lpstr>doelen</vt:lpstr>
      <vt:lpstr>Verschillen in geaardheid</vt:lpstr>
      <vt:lpstr>Opdracht 1</vt:lpstr>
      <vt:lpstr>Opdracht 2</vt:lpstr>
      <vt:lpstr>Diversiteit debat of gastspreker</vt:lpstr>
      <vt:lpstr>Doelen</vt:lpstr>
      <vt:lpstr>Opdracht debat</vt:lpstr>
      <vt:lpstr>Nabespreken</vt:lpstr>
      <vt:lpstr>Diversiteit 2 quiz maken</vt:lpstr>
      <vt:lpstr>Lesdoelen</vt:lpstr>
      <vt:lpstr>Opdracht: maak een quiz</vt:lpstr>
      <vt:lpstr>Diversiteit 2 quiz en afsluiting</vt:lpstr>
      <vt:lpstr>Wat heb je geleerd?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Diversiteit</dc:title>
  <dc:creator>Anna Burmann</dc:creator>
  <cp:lastModifiedBy>Kirsten Albrecht</cp:lastModifiedBy>
  <cp:revision>4</cp:revision>
  <dcterms:created xsi:type="dcterms:W3CDTF">1601-01-01T00:00:00Z</dcterms:created>
  <dcterms:modified xsi:type="dcterms:W3CDTF">2018-09-11T07:43:18Z</dcterms:modified>
</cp:coreProperties>
</file>